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1.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67" r:id="rId3"/>
    <p:sldId id="269" r:id="rId4"/>
    <p:sldId id="272" r:id="rId5"/>
    <p:sldId id="273" r:id="rId6"/>
    <p:sldId id="283" r:id="rId7"/>
    <p:sldId id="284" r:id="rId8"/>
    <p:sldId id="285" r:id="rId9"/>
    <p:sldId id="286" r:id="rId10"/>
    <p:sldId id="287" r:id="rId11"/>
    <p:sldId id="288" r:id="rId12"/>
    <p:sldId id="289" r:id="rId13"/>
    <p:sldId id="278" r:id="rId14"/>
    <p:sldId id="279" r:id="rId15"/>
    <p:sldId id="280" r:id="rId16"/>
    <p:sldId id="281"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8EA185-6F49-B570-54EF-EB9E7DF0BE1A}" v="66" dt="2023-11-03T00:08:05.143"/>
    <p1510:client id="{F46F7B6C-6112-AAEC-EF08-BE4A5BFFEB21}" v="69" dt="2023-11-03T17:33:44.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129" autoAdjust="0"/>
    <p:restoredTop sz="94674"/>
  </p:normalViewPr>
  <p:slideViewPr>
    <p:cSldViewPr snapToGrid="0">
      <p:cViewPr varScale="1">
        <p:scale>
          <a:sx n="131" d="100"/>
          <a:sy n="131" d="100"/>
        </p:scale>
        <p:origin x="184"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F0A2E-6F8A-4BFA-A296-FA04DB9BB06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1496AB2F-4516-4E1B-B2C6-6E22FE592D69}">
      <dgm:prSet/>
      <dgm:spPr/>
      <dgm:t>
        <a:bodyPr/>
        <a:lstStyle/>
        <a:p>
          <a:pPr>
            <a:lnSpc>
              <a:spcPct val="100000"/>
            </a:lnSpc>
          </a:pPr>
          <a:r>
            <a:rPr lang="en-US"/>
            <a:t>The project aims to analyze real estate sales data in Connecticut from 2001 to 2020 to gain insights into the real estate market trends, property types, and sales prices over the years. </a:t>
          </a:r>
        </a:p>
      </dgm:t>
    </dgm:pt>
    <dgm:pt modelId="{91B612F5-9B60-4DF1-8F10-3515C67F6B28}" type="parTrans" cxnId="{5D48F4AA-B79B-4D5F-90B3-989A84A6CBD1}">
      <dgm:prSet/>
      <dgm:spPr/>
      <dgm:t>
        <a:bodyPr/>
        <a:lstStyle/>
        <a:p>
          <a:endParaRPr lang="en-US"/>
        </a:p>
      </dgm:t>
    </dgm:pt>
    <dgm:pt modelId="{058BBE84-B4E2-4283-B27C-08154C946E72}" type="sibTrans" cxnId="{5D48F4AA-B79B-4D5F-90B3-989A84A6CBD1}">
      <dgm:prSet/>
      <dgm:spPr/>
      <dgm:t>
        <a:bodyPr/>
        <a:lstStyle/>
        <a:p>
          <a:endParaRPr lang="en-US"/>
        </a:p>
      </dgm:t>
    </dgm:pt>
    <dgm:pt modelId="{63E7B82E-6BA6-45F4-BE61-8DA548A0B190}">
      <dgm:prSet/>
      <dgm:spPr/>
      <dgm:t>
        <a:bodyPr/>
        <a:lstStyle/>
        <a:p>
          <a:pPr>
            <a:lnSpc>
              <a:spcPct val="100000"/>
            </a:lnSpc>
          </a:pPr>
          <a:r>
            <a:rPr lang="en-US"/>
            <a:t>It can help in making informed decisions regarding property investments, policy adjustments, and market predictions.</a:t>
          </a:r>
        </a:p>
      </dgm:t>
    </dgm:pt>
    <dgm:pt modelId="{F1081763-7E6D-4766-967A-ED667FA56395}" type="parTrans" cxnId="{5D4484AE-C58F-4299-8709-FD121CA22DB8}">
      <dgm:prSet/>
      <dgm:spPr/>
      <dgm:t>
        <a:bodyPr/>
        <a:lstStyle/>
        <a:p>
          <a:endParaRPr lang="en-US"/>
        </a:p>
      </dgm:t>
    </dgm:pt>
    <dgm:pt modelId="{4B175C67-5E9D-4331-8ACA-CEEA351DE25F}" type="sibTrans" cxnId="{5D4484AE-C58F-4299-8709-FD121CA22DB8}">
      <dgm:prSet/>
      <dgm:spPr/>
      <dgm:t>
        <a:bodyPr/>
        <a:lstStyle/>
        <a:p>
          <a:endParaRPr lang="en-US"/>
        </a:p>
      </dgm:t>
    </dgm:pt>
    <dgm:pt modelId="{00FBB8CC-CD3A-4387-96D4-4EC402A55E31}">
      <dgm:prSet/>
      <dgm:spPr/>
      <dgm:t>
        <a:bodyPr/>
        <a:lstStyle/>
        <a:p>
          <a:pPr>
            <a:lnSpc>
              <a:spcPct val="100000"/>
            </a:lnSpc>
          </a:pPr>
          <a:r>
            <a:rPr lang="en-US"/>
            <a:t>Data sources - Office of Policy and Management [ https://portal.ct.gov/OPM/IGPP/Publications/Real-Estate-Sales-Listing ]</a:t>
          </a:r>
        </a:p>
      </dgm:t>
    </dgm:pt>
    <dgm:pt modelId="{A063A113-9C11-4EA8-9B77-1D49F790B367}" type="parTrans" cxnId="{CF36D428-8586-409F-8289-C0776511652B}">
      <dgm:prSet/>
      <dgm:spPr/>
      <dgm:t>
        <a:bodyPr/>
        <a:lstStyle/>
        <a:p>
          <a:endParaRPr lang="en-US"/>
        </a:p>
      </dgm:t>
    </dgm:pt>
    <dgm:pt modelId="{9E506732-DD59-4397-854C-6A282754B395}" type="sibTrans" cxnId="{CF36D428-8586-409F-8289-C0776511652B}">
      <dgm:prSet/>
      <dgm:spPr/>
      <dgm:t>
        <a:bodyPr/>
        <a:lstStyle/>
        <a:p>
          <a:endParaRPr lang="en-US"/>
        </a:p>
      </dgm:t>
    </dgm:pt>
    <dgm:pt modelId="{116262EF-B303-4795-8D1C-579BC348C9DA}">
      <dgm:prSet/>
      <dgm:spPr/>
      <dgm:t>
        <a:bodyPr/>
        <a:lstStyle/>
        <a:p>
          <a:pPr>
            <a:lnSpc>
              <a:spcPct val="100000"/>
            </a:lnSpc>
          </a:pPr>
          <a:r>
            <a:rPr lang="en-US"/>
            <a:t>Data dictionary - Here each row in the dataset represents a single real estate sale transaction</a:t>
          </a:r>
        </a:p>
      </dgm:t>
    </dgm:pt>
    <dgm:pt modelId="{9D25BEFA-C9CC-498F-A4EC-A89912ADEBDD}" type="parTrans" cxnId="{AAE76C62-036B-44C8-91A6-E092F6FE047B}">
      <dgm:prSet/>
      <dgm:spPr/>
      <dgm:t>
        <a:bodyPr/>
        <a:lstStyle/>
        <a:p>
          <a:endParaRPr lang="en-US"/>
        </a:p>
      </dgm:t>
    </dgm:pt>
    <dgm:pt modelId="{7FF60562-910C-4BC8-A786-35C8BA114753}" type="sibTrans" cxnId="{AAE76C62-036B-44C8-91A6-E092F6FE047B}">
      <dgm:prSet/>
      <dgm:spPr/>
      <dgm:t>
        <a:bodyPr/>
        <a:lstStyle/>
        <a:p>
          <a:endParaRPr lang="en-US"/>
        </a:p>
      </dgm:t>
    </dgm:pt>
    <dgm:pt modelId="{41BF8B68-38D3-4E34-AC71-1AFD10DDED6F}" type="pres">
      <dgm:prSet presAssocID="{C01F0A2E-6F8A-4BFA-A296-FA04DB9BB060}" presName="root" presStyleCnt="0">
        <dgm:presLayoutVars>
          <dgm:dir/>
          <dgm:resizeHandles val="exact"/>
        </dgm:presLayoutVars>
      </dgm:prSet>
      <dgm:spPr/>
    </dgm:pt>
    <dgm:pt modelId="{D8972DED-243F-4E4A-B679-C5FFE68277C4}" type="pres">
      <dgm:prSet presAssocID="{1496AB2F-4516-4E1B-B2C6-6E22FE592D69}" presName="compNode" presStyleCnt="0"/>
      <dgm:spPr/>
    </dgm:pt>
    <dgm:pt modelId="{D16A117F-0F1F-477B-8F05-C25EDDDD8E93}" type="pres">
      <dgm:prSet presAssocID="{1496AB2F-4516-4E1B-B2C6-6E22FE592D69}" presName="bgRect" presStyleLbl="bgShp" presStyleIdx="0" presStyleCnt="4"/>
      <dgm:spPr/>
    </dgm:pt>
    <dgm:pt modelId="{A0D31187-564F-42C5-BBC1-FCEF0F6CCBB5}" type="pres">
      <dgm:prSet presAssocID="{1496AB2F-4516-4E1B-B2C6-6E22FE592D6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58FCAF68-DB8B-444A-9B2E-053B9045E942}" type="pres">
      <dgm:prSet presAssocID="{1496AB2F-4516-4E1B-B2C6-6E22FE592D69}" presName="spaceRect" presStyleCnt="0"/>
      <dgm:spPr/>
    </dgm:pt>
    <dgm:pt modelId="{7A63BDC8-E363-443C-8FFC-61616578B471}" type="pres">
      <dgm:prSet presAssocID="{1496AB2F-4516-4E1B-B2C6-6E22FE592D69}" presName="parTx" presStyleLbl="revTx" presStyleIdx="0" presStyleCnt="4">
        <dgm:presLayoutVars>
          <dgm:chMax val="0"/>
          <dgm:chPref val="0"/>
        </dgm:presLayoutVars>
      </dgm:prSet>
      <dgm:spPr/>
    </dgm:pt>
    <dgm:pt modelId="{7839DDEB-760E-4FE3-828E-8B484D0F20E7}" type="pres">
      <dgm:prSet presAssocID="{058BBE84-B4E2-4283-B27C-08154C946E72}" presName="sibTrans" presStyleCnt="0"/>
      <dgm:spPr/>
    </dgm:pt>
    <dgm:pt modelId="{1B08435C-F854-4433-8A61-E525761D97FA}" type="pres">
      <dgm:prSet presAssocID="{63E7B82E-6BA6-45F4-BE61-8DA548A0B190}" presName="compNode" presStyleCnt="0"/>
      <dgm:spPr/>
    </dgm:pt>
    <dgm:pt modelId="{BEB9B10D-9889-4130-A01B-6356A68626A7}" type="pres">
      <dgm:prSet presAssocID="{63E7B82E-6BA6-45F4-BE61-8DA548A0B190}" presName="bgRect" presStyleLbl="bgShp" presStyleIdx="1" presStyleCnt="4"/>
      <dgm:spPr/>
    </dgm:pt>
    <dgm:pt modelId="{B9F74769-6A1A-42ED-B114-F48BE1FDBBAD}" type="pres">
      <dgm:prSet presAssocID="{63E7B82E-6BA6-45F4-BE61-8DA548A0B1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FA4269ED-ABFD-407B-BDC1-65AB6B9108F0}" type="pres">
      <dgm:prSet presAssocID="{63E7B82E-6BA6-45F4-BE61-8DA548A0B190}" presName="spaceRect" presStyleCnt="0"/>
      <dgm:spPr/>
    </dgm:pt>
    <dgm:pt modelId="{A54C28B5-47AC-4971-9CAF-733C22D174DA}" type="pres">
      <dgm:prSet presAssocID="{63E7B82E-6BA6-45F4-BE61-8DA548A0B190}" presName="parTx" presStyleLbl="revTx" presStyleIdx="1" presStyleCnt="4">
        <dgm:presLayoutVars>
          <dgm:chMax val="0"/>
          <dgm:chPref val="0"/>
        </dgm:presLayoutVars>
      </dgm:prSet>
      <dgm:spPr/>
    </dgm:pt>
    <dgm:pt modelId="{77BDA731-1278-4E8F-B26B-45E3329D059F}" type="pres">
      <dgm:prSet presAssocID="{4B175C67-5E9D-4331-8ACA-CEEA351DE25F}" presName="sibTrans" presStyleCnt="0"/>
      <dgm:spPr/>
    </dgm:pt>
    <dgm:pt modelId="{4269746F-46A6-4A2E-A08E-BB91A55CB5E7}" type="pres">
      <dgm:prSet presAssocID="{00FBB8CC-CD3A-4387-96D4-4EC402A55E31}" presName="compNode" presStyleCnt="0"/>
      <dgm:spPr/>
    </dgm:pt>
    <dgm:pt modelId="{8B8A1131-7F97-4408-8113-796F1ABAE189}" type="pres">
      <dgm:prSet presAssocID="{00FBB8CC-CD3A-4387-96D4-4EC402A55E31}" presName="bgRect" presStyleLbl="bgShp" presStyleIdx="2" presStyleCnt="4"/>
      <dgm:spPr/>
    </dgm:pt>
    <dgm:pt modelId="{AFB150BD-2E19-4B72-942B-CADA8685A0A1}" type="pres">
      <dgm:prSet presAssocID="{00FBB8CC-CD3A-4387-96D4-4EC402A55E3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9404E7E-D2DD-4E96-803A-C23D1DE83675}" type="pres">
      <dgm:prSet presAssocID="{00FBB8CC-CD3A-4387-96D4-4EC402A55E31}" presName="spaceRect" presStyleCnt="0"/>
      <dgm:spPr/>
    </dgm:pt>
    <dgm:pt modelId="{40A33EA8-10B4-4CA3-A97F-A6EE7F288F95}" type="pres">
      <dgm:prSet presAssocID="{00FBB8CC-CD3A-4387-96D4-4EC402A55E31}" presName="parTx" presStyleLbl="revTx" presStyleIdx="2" presStyleCnt="4">
        <dgm:presLayoutVars>
          <dgm:chMax val="0"/>
          <dgm:chPref val="0"/>
        </dgm:presLayoutVars>
      </dgm:prSet>
      <dgm:spPr/>
    </dgm:pt>
    <dgm:pt modelId="{23840CAB-5A1C-401F-9A75-70B2296437D2}" type="pres">
      <dgm:prSet presAssocID="{9E506732-DD59-4397-854C-6A282754B395}" presName="sibTrans" presStyleCnt="0"/>
      <dgm:spPr/>
    </dgm:pt>
    <dgm:pt modelId="{8AD2A654-86BB-47C0-9679-F8E6B5E85656}" type="pres">
      <dgm:prSet presAssocID="{116262EF-B303-4795-8D1C-579BC348C9DA}" presName="compNode" presStyleCnt="0"/>
      <dgm:spPr/>
    </dgm:pt>
    <dgm:pt modelId="{573FE427-A2A2-475C-8751-1719232CFA90}" type="pres">
      <dgm:prSet presAssocID="{116262EF-B303-4795-8D1C-579BC348C9DA}" presName="bgRect" presStyleLbl="bgShp" presStyleIdx="3" presStyleCnt="4"/>
      <dgm:spPr/>
    </dgm:pt>
    <dgm:pt modelId="{6293C44E-0B44-4FF9-AF5F-5747BC63E0DB}" type="pres">
      <dgm:prSet presAssocID="{116262EF-B303-4795-8D1C-579BC348C9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2F673DDC-33D9-48FF-9C89-FD45C4B33464}" type="pres">
      <dgm:prSet presAssocID="{116262EF-B303-4795-8D1C-579BC348C9DA}" presName="spaceRect" presStyleCnt="0"/>
      <dgm:spPr/>
    </dgm:pt>
    <dgm:pt modelId="{741DE548-676D-4B60-82CA-42B9622B0616}" type="pres">
      <dgm:prSet presAssocID="{116262EF-B303-4795-8D1C-579BC348C9DA}" presName="parTx" presStyleLbl="revTx" presStyleIdx="3" presStyleCnt="4">
        <dgm:presLayoutVars>
          <dgm:chMax val="0"/>
          <dgm:chPref val="0"/>
        </dgm:presLayoutVars>
      </dgm:prSet>
      <dgm:spPr/>
    </dgm:pt>
  </dgm:ptLst>
  <dgm:cxnLst>
    <dgm:cxn modelId="{8F9ACD13-5610-494F-801F-9C433232568F}" type="presOf" srcId="{116262EF-B303-4795-8D1C-579BC348C9DA}" destId="{741DE548-676D-4B60-82CA-42B9622B0616}" srcOrd="0" destOrd="0" presId="urn:microsoft.com/office/officeart/2018/2/layout/IconVerticalSolidList"/>
    <dgm:cxn modelId="{CF36D428-8586-409F-8289-C0776511652B}" srcId="{C01F0A2E-6F8A-4BFA-A296-FA04DB9BB060}" destId="{00FBB8CC-CD3A-4387-96D4-4EC402A55E31}" srcOrd="2" destOrd="0" parTransId="{A063A113-9C11-4EA8-9B77-1D49F790B367}" sibTransId="{9E506732-DD59-4397-854C-6A282754B395}"/>
    <dgm:cxn modelId="{C4D1365C-9355-3548-8145-2A0BC531C7DC}" type="presOf" srcId="{00FBB8CC-CD3A-4387-96D4-4EC402A55E31}" destId="{40A33EA8-10B4-4CA3-A97F-A6EE7F288F95}" srcOrd="0" destOrd="0" presId="urn:microsoft.com/office/officeart/2018/2/layout/IconVerticalSolidList"/>
    <dgm:cxn modelId="{AAE76C62-036B-44C8-91A6-E092F6FE047B}" srcId="{C01F0A2E-6F8A-4BFA-A296-FA04DB9BB060}" destId="{116262EF-B303-4795-8D1C-579BC348C9DA}" srcOrd="3" destOrd="0" parTransId="{9D25BEFA-C9CC-498F-A4EC-A89912ADEBDD}" sibTransId="{7FF60562-910C-4BC8-A786-35C8BA114753}"/>
    <dgm:cxn modelId="{2F4BED7E-D93F-A046-AB96-02D7799CA7A9}" type="presOf" srcId="{C01F0A2E-6F8A-4BFA-A296-FA04DB9BB060}" destId="{41BF8B68-38D3-4E34-AC71-1AFD10DDED6F}" srcOrd="0" destOrd="0" presId="urn:microsoft.com/office/officeart/2018/2/layout/IconVerticalSolidList"/>
    <dgm:cxn modelId="{20DCCFA2-FDAF-D24A-BF8C-81BDD3412336}" type="presOf" srcId="{1496AB2F-4516-4E1B-B2C6-6E22FE592D69}" destId="{7A63BDC8-E363-443C-8FFC-61616578B471}" srcOrd="0" destOrd="0" presId="urn:microsoft.com/office/officeart/2018/2/layout/IconVerticalSolidList"/>
    <dgm:cxn modelId="{5D48F4AA-B79B-4D5F-90B3-989A84A6CBD1}" srcId="{C01F0A2E-6F8A-4BFA-A296-FA04DB9BB060}" destId="{1496AB2F-4516-4E1B-B2C6-6E22FE592D69}" srcOrd="0" destOrd="0" parTransId="{91B612F5-9B60-4DF1-8F10-3515C67F6B28}" sibTransId="{058BBE84-B4E2-4283-B27C-08154C946E72}"/>
    <dgm:cxn modelId="{5D4484AE-C58F-4299-8709-FD121CA22DB8}" srcId="{C01F0A2E-6F8A-4BFA-A296-FA04DB9BB060}" destId="{63E7B82E-6BA6-45F4-BE61-8DA548A0B190}" srcOrd="1" destOrd="0" parTransId="{F1081763-7E6D-4766-967A-ED667FA56395}" sibTransId="{4B175C67-5E9D-4331-8ACA-CEEA351DE25F}"/>
    <dgm:cxn modelId="{7B29FFAF-B824-2542-92B3-FC7D1DE06DB8}" type="presOf" srcId="{63E7B82E-6BA6-45F4-BE61-8DA548A0B190}" destId="{A54C28B5-47AC-4971-9CAF-733C22D174DA}" srcOrd="0" destOrd="0" presId="urn:microsoft.com/office/officeart/2018/2/layout/IconVerticalSolidList"/>
    <dgm:cxn modelId="{7D83CCC5-C047-B449-9B4E-C23101FD1232}" type="presParOf" srcId="{41BF8B68-38D3-4E34-AC71-1AFD10DDED6F}" destId="{D8972DED-243F-4E4A-B679-C5FFE68277C4}" srcOrd="0" destOrd="0" presId="urn:microsoft.com/office/officeart/2018/2/layout/IconVerticalSolidList"/>
    <dgm:cxn modelId="{FDD9DB60-D795-2845-8102-C6D2F6EC0D4F}" type="presParOf" srcId="{D8972DED-243F-4E4A-B679-C5FFE68277C4}" destId="{D16A117F-0F1F-477B-8F05-C25EDDDD8E93}" srcOrd="0" destOrd="0" presId="urn:microsoft.com/office/officeart/2018/2/layout/IconVerticalSolidList"/>
    <dgm:cxn modelId="{1E81EDD1-4D4C-AA4E-B6CA-8F90026D4933}" type="presParOf" srcId="{D8972DED-243F-4E4A-B679-C5FFE68277C4}" destId="{A0D31187-564F-42C5-BBC1-FCEF0F6CCBB5}" srcOrd="1" destOrd="0" presId="urn:microsoft.com/office/officeart/2018/2/layout/IconVerticalSolidList"/>
    <dgm:cxn modelId="{26BE1DC3-735E-E24C-9D9C-0FB823E8260E}" type="presParOf" srcId="{D8972DED-243F-4E4A-B679-C5FFE68277C4}" destId="{58FCAF68-DB8B-444A-9B2E-053B9045E942}" srcOrd="2" destOrd="0" presId="urn:microsoft.com/office/officeart/2018/2/layout/IconVerticalSolidList"/>
    <dgm:cxn modelId="{5813FF7F-D2E7-6044-994C-C6621E94A996}" type="presParOf" srcId="{D8972DED-243F-4E4A-B679-C5FFE68277C4}" destId="{7A63BDC8-E363-443C-8FFC-61616578B471}" srcOrd="3" destOrd="0" presId="urn:microsoft.com/office/officeart/2018/2/layout/IconVerticalSolidList"/>
    <dgm:cxn modelId="{5628951E-670C-F749-B338-6B50A664B306}" type="presParOf" srcId="{41BF8B68-38D3-4E34-AC71-1AFD10DDED6F}" destId="{7839DDEB-760E-4FE3-828E-8B484D0F20E7}" srcOrd="1" destOrd="0" presId="urn:microsoft.com/office/officeart/2018/2/layout/IconVerticalSolidList"/>
    <dgm:cxn modelId="{394B708C-C1E7-1A43-BF61-5066DEC7A527}" type="presParOf" srcId="{41BF8B68-38D3-4E34-AC71-1AFD10DDED6F}" destId="{1B08435C-F854-4433-8A61-E525761D97FA}" srcOrd="2" destOrd="0" presId="urn:microsoft.com/office/officeart/2018/2/layout/IconVerticalSolidList"/>
    <dgm:cxn modelId="{6A575E12-6856-CD41-ADBE-AB37160BD693}" type="presParOf" srcId="{1B08435C-F854-4433-8A61-E525761D97FA}" destId="{BEB9B10D-9889-4130-A01B-6356A68626A7}" srcOrd="0" destOrd="0" presId="urn:microsoft.com/office/officeart/2018/2/layout/IconVerticalSolidList"/>
    <dgm:cxn modelId="{E12827DF-97AF-574B-BAFC-30F4CE67AB27}" type="presParOf" srcId="{1B08435C-F854-4433-8A61-E525761D97FA}" destId="{B9F74769-6A1A-42ED-B114-F48BE1FDBBAD}" srcOrd="1" destOrd="0" presId="urn:microsoft.com/office/officeart/2018/2/layout/IconVerticalSolidList"/>
    <dgm:cxn modelId="{B7BD7B97-DC30-8F4A-9413-34E515904498}" type="presParOf" srcId="{1B08435C-F854-4433-8A61-E525761D97FA}" destId="{FA4269ED-ABFD-407B-BDC1-65AB6B9108F0}" srcOrd="2" destOrd="0" presId="urn:microsoft.com/office/officeart/2018/2/layout/IconVerticalSolidList"/>
    <dgm:cxn modelId="{768A222A-ABFB-2E40-A16C-98BB39443699}" type="presParOf" srcId="{1B08435C-F854-4433-8A61-E525761D97FA}" destId="{A54C28B5-47AC-4971-9CAF-733C22D174DA}" srcOrd="3" destOrd="0" presId="urn:microsoft.com/office/officeart/2018/2/layout/IconVerticalSolidList"/>
    <dgm:cxn modelId="{61EEFAF2-0FB1-984D-BED9-3D25E60B6AA2}" type="presParOf" srcId="{41BF8B68-38D3-4E34-AC71-1AFD10DDED6F}" destId="{77BDA731-1278-4E8F-B26B-45E3329D059F}" srcOrd="3" destOrd="0" presId="urn:microsoft.com/office/officeart/2018/2/layout/IconVerticalSolidList"/>
    <dgm:cxn modelId="{40E1DEE6-6866-6F45-A217-760C9CD03666}" type="presParOf" srcId="{41BF8B68-38D3-4E34-AC71-1AFD10DDED6F}" destId="{4269746F-46A6-4A2E-A08E-BB91A55CB5E7}" srcOrd="4" destOrd="0" presId="urn:microsoft.com/office/officeart/2018/2/layout/IconVerticalSolidList"/>
    <dgm:cxn modelId="{DCB17B3D-2DA4-6A44-BAF7-747030DA80C3}" type="presParOf" srcId="{4269746F-46A6-4A2E-A08E-BB91A55CB5E7}" destId="{8B8A1131-7F97-4408-8113-796F1ABAE189}" srcOrd="0" destOrd="0" presId="urn:microsoft.com/office/officeart/2018/2/layout/IconVerticalSolidList"/>
    <dgm:cxn modelId="{72ABAA28-377A-BE4E-94B3-0084C4EC4168}" type="presParOf" srcId="{4269746F-46A6-4A2E-A08E-BB91A55CB5E7}" destId="{AFB150BD-2E19-4B72-942B-CADA8685A0A1}" srcOrd="1" destOrd="0" presId="urn:microsoft.com/office/officeart/2018/2/layout/IconVerticalSolidList"/>
    <dgm:cxn modelId="{C36B0D5B-2268-B342-B248-5AB5117D8F0F}" type="presParOf" srcId="{4269746F-46A6-4A2E-A08E-BB91A55CB5E7}" destId="{19404E7E-D2DD-4E96-803A-C23D1DE83675}" srcOrd="2" destOrd="0" presId="urn:microsoft.com/office/officeart/2018/2/layout/IconVerticalSolidList"/>
    <dgm:cxn modelId="{1322CFEE-A451-0941-94C0-997E9A5DEAE4}" type="presParOf" srcId="{4269746F-46A6-4A2E-A08E-BB91A55CB5E7}" destId="{40A33EA8-10B4-4CA3-A97F-A6EE7F288F95}" srcOrd="3" destOrd="0" presId="urn:microsoft.com/office/officeart/2018/2/layout/IconVerticalSolidList"/>
    <dgm:cxn modelId="{EE27DD6A-8E10-7B42-8E97-DA3F9419CD6F}" type="presParOf" srcId="{41BF8B68-38D3-4E34-AC71-1AFD10DDED6F}" destId="{23840CAB-5A1C-401F-9A75-70B2296437D2}" srcOrd="5" destOrd="0" presId="urn:microsoft.com/office/officeart/2018/2/layout/IconVerticalSolidList"/>
    <dgm:cxn modelId="{AB1B02F3-0968-7747-8AF4-861380964CD9}" type="presParOf" srcId="{41BF8B68-38D3-4E34-AC71-1AFD10DDED6F}" destId="{8AD2A654-86BB-47C0-9679-F8E6B5E85656}" srcOrd="6" destOrd="0" presId="urn:microsoft.com/office/officeart/2018/2/layout/IconVerticalSolidList"/>
    <dgm:cxn modelId="{105702BB-E12B-1448-8A1B-F415048A7BF3}" type="presParOf" srcId="{8AD2A654-86BB-47C0-9679-F8E6B5E85656}" destId="{573FE427-A2A2-475C-8751-1719232CFA90}" srcOrd="0" destOrd="0" presId="urn:microsoft.com/office/officeart/2018/2/layout/IconVerticalSolidList"/>
    <dgm:cxn modelId="{5D450338-D30F-B74D-80A3-37005538C06A}" type="presParOf" srcId="{8AD2A654-86BB-47C0-9679-F8E6B5E85656}" destId="{6293C44E-0B44-4FF9-AF5F-5747BC63E0DB}" srcOrd="1" destOrd="0" presId="urn:microsoft.com/office/officeart/2018/2/layout/IconVerticalSolidList"/>
    <dgm:cxn modelId="{37835EF0-5CBF-FC44-BF48-B49B8F6821BB}" type="presParOf" srcId="{8AD2A654-86BB-47C0-9679-F8E6B5E85656}" destId="{2F673DDC-33D9-48FF-9C89-FD45C4B33464}" srcOrd="2" destOrd="0" presId="urn:microsoft.com/office/officeart/2018/2/layout/IconVerticalSolidList"/>
    <dgm:cxn modelId="{B367AAA6-8A7B-0B4A-B247-DD2FE17AED41}" type="presParOf" srcId="{8AD2A654-86BB-47C0-9679-F8E6B5E85656}" destId="{741DE548-676D-4B60-82CA-42B9622B061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A117F-0F1F-477B-8F05-C25EDDDD8E93}">
      <dsp:nvSpPr>
        <dsp:cNvPr id="0" name=""/>
        <dsp:cNvSpPr/>
      </dsp:nvSpPr>
      <dsp:spPr>
        <a:xfrm>
          <a:off x="0" y="1669"/>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D31187-564F-42C5-BBC1-FCEF0F6CCBB5}">
      <dsp:nvSpPr>
        <dsp:cNvPr id="0" name=""/>
        <dsp:cNvSpPr/>
      </dsp:nvSpPr>
      <dsp:spPr>
        <a:xfrm>
          <a:off x="255966" y="192057"/>
          <a:ext cx="465393" cy="465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3BDC8-E363-443C-8FFC-61616578B471}">
      <dsp:nvSpPr>
        <dsp:cNvPr id="0" name=""/>
        <dsp:cNvSpPr/>
      </dsp:nvSpPr>
      <dsp:spPr>
        <a:xfrm>
          <a:off x="977327" y="1669"/>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The project aims to analyze real estate sales data in Connecticut from 2001 to 2020 to gain insights into the real estate market trends, property types, and sales prices over the years. </a:t>
          </a:r>
        </a:p>
      </dsp:txBody>
      <dsp:txXfrm>
        <a:off x="977327" y="1669"/>
        <a:ext cx="5261359" cy="846170"/>
      </dsp:txXfrm>
    </dsp:sp>
    <dsp:sp modelId="{BEB9B10D-9889-4130-A01B-6356A68626A7}">
      <dsp:nvSpPr>
        <dsp:cNvPr id="0" name=""/>
        <dsp:cNvSpPr/>
      </dsp:nvSpPr>
      <dsp:spPr>
        <a:xfrm>
          <a:off x="0" y="1059382"/>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74769-6A1A-42ED-B114-F48BE1FDBBAD}">
      <dsp:nvSpPr>
        <dsp:cNvPr id="0" name=""/>
        <dsp:cNvSpPr/>
      </dsp:nvSpPr>
      <dsp:spPr>
        <a:xfrm>
          <a:off x="255966" y="1249771"/>
          <a:ext cx="465393" cy="465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4C28B5-47AC-4971-9CAF-733C22D174DA}">
      <dsp:nvSpPr>
        <dsp:cNvPr id="0" name=""/>
        <dsp:cNvSpPr/>
      </dsp:nvSpPr>
      <dsp:spPr>
        <a:xfrm>
          <a:off x="977327" y="1059382"/>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It can help in making informed decisions regarding property investments, policy adjustments, and market predictions.</a:t>
          </a:r>
        </a:p>
      </dsp:txBody>
      <dsp:txXfrm>
        <a:off x="977327" y="1059382"/>
        <a:ext cx="5261359" cy="846170"/>
      </dsp:txXfrm>
    </dsp:sp>
    <dsp:sp modelId="{8B8A1131-7F97-4408-8113-796F1ABAE189}">
      <dsp:nvSpPr>
        <dsp:cNvPr id="0" name=""/>
        <dsp:cNvSpPr/>
      </dsp:nvSpPr>
      <dsp:spPr>
        <a:xfrm>
          <a:off x="0" y="2117096"/>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150BD-2E19-4B72-942B-CADA8685A0A1}">
      <dsp:nvSpPr>
        <dsp:cNvPr id="0" name=""/>
        <dsp:cNvSpPr/>
      </dsp:nvSpPr>
      <dsp:spPr>
        <a:xfrm>
          <a:off x="255966" y="2307484"/>
          <a:ext cx="465393" cy="4653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A33EA8-10B4-4CA3-A97F-A6EE7F288F95}">
      <dsp:nvSpPr>
        <dsp:cNvPr id="0" name=""/>
        <dsp:cNvSpPr/>
      </dsp:nvSpPr>
      <dsp:spPr>
        <a:xfrm>
          <a:off x="977327" y="2117096"/>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Data sources - Office of Policy and Management [ https://portal.ct.gov/OPM/IGPP/Publications/Real-Estate-Sales-Listing ]</a:t>
          </a:r>
        </a:p>
      </dsp:txBody>
      <dsp:txXfrm>
        <a:off x="977327" y="2117096"/>
        <a:ext cx="5261359" cy="846170"/>
      </dsp:txXfrm>
    </dsp:sp>
    <dsp:sp modelId="{573FE427-A2A2-475C-8751-1719232CFA90}">
      <dsp:nvSpPr>
        <dsp:cNvPr id="0" name=""/>
        <dsp:cNvSpPr/>
      </dsp:nvSpPr>
      <dsp:spPr>
        <a:xfrm>
          <a:off x="0" y="3174809"/>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93C44E-0B44-4FF9-AF5F-5747BC63E0DB}">
      <dsp:nvSpPr>
        <dsp:cNvPr id="0" name=""/>
        <dsp:cNvSpPr/>
      </dsp:nvSpPr>
      <dsp:spPr>
        <a:xfrm>
          <a:off x="255966" y="3365198"/>
          <a:ext cx="465393" cy="4653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1DE548-676D-4B60-82CA-42B9622B0616}">
      <dsp:nvSpPr>
        <dsp:cNvPr id="0" name=""/>
        <dsp:cNvSpPr/>
      </dsp:nvSpPr>
      <dsp:spPr>
        <a:xfrm>
          <a:off x="977327" y="3174809"/>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Data dictionary - Here each row in the dataset represents a single real estate sale transaction</a:t>
          </a:r>
        </a:p>
      </dsp:txBody>
      <dsp:txXfrm>
        <a:off x="977327" y="3174809"/>
        <a:ext cx="5261359" cy="8461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BAA47-B6AB-A344-B5C4-813B2FA220B0}" type="datetimeFigureOut">
              <a:rPr lang="en-US" smtClean="0"/>
              <a:t>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68941-24C8-5B42-929C-D7DAD43B19AE}" type="slidenum">
              <a:rPr lang="en-US" smtClean="0"/>
              <a:t>‹#›</a:t>
            </a:fld>
            <a:endParaRPr lang="en-US"/>
          </a:p>
        </p:txBody>
      </p:sp>
    </p:spTree>
    <p:extLst>
      <p:ext uri="{BB962C8B-B14F-4D97-AF65-F5344CB8AC3E}">
        <p14:creationId xmlns:p14="http://schemas.microsoft.com/office/powerpoint/2010/main" val="34619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Linear Regression: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273,972.77</a:t>
            </a:r>
          </a:p>
          <a:p>
            <a:pPr marL="742950" lvl="1" indent="-285750" algn="l">
              <a:buFont typeface="+mj-lt"/>
              <a:buAutoNum type="arabicPeriod"/>
            </a:pPr>
            <a:r>
              <a:rPr lang="en-US" b="0" i="0" dirty="0">
                <a:solidFill>
                  <a:srgbClr val="D1D5DB"/>
                </a:solidFill>
                <a:effectLst/>
                <a:latin typeface="Söhne"/>
              </a:rPr>
              <a:t>R^2: 0.1303</a:t>
            </a:r>
          </a:p>
          <a:p>
            <a:pPr marL="742950" lvl="1" indent="-285750" algn="l">
              <a:buFont typeface="+mj-lt"/>
              <a:buAutoNum type="arabicPeriod"/>
            </a:pPr>
            <a:r>
              <a:rPr lang="en-US" b="0" i="0" dirty="0">
                <a:solidFill>
                  <a:srgbClr val="D1D5DB"/>
                </a:solidFill>
                <a:effectLst/>
                <a:latin typeface="Söhne"/>
              </a:rPr>
              <a:t>Notes: This model has a relatively high MAE and a low R^2 score, indicating moderate predictive accuracy.</a:t>
            </a:r>
          </a:p>
          <a:p>
            <a:pPr algn="l">
              <a:buFont typeface="+mj-lt"/>
              <a:buAutoNum type="arabicPeriod"/>
            </a:pPr>
            <a:r>
              <a:rPr lang="en-US" b="1" i="0" dirty="0">
                <a:solidFill>
                  <a:srgbClr val="D1D5DB"/>
                </a:solidFill>
                <a:effectLst/>
                <a:latin typeface="Söhne"/>
              </a:rPr>
              <a:t>Ridge Regression: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273,972.74</a:t>
            </a:r>
          </a:p>
          <a:p>
            <a:pPr marL="742950" lvl="1" indent="-285750" algn="l">
              <a:buFont typeface="+mj-lt"/>
              <a:buAutoNum type="arabicPeriod"/>
            </a:pPr>
            <a:r>
              <a:rPr lang="en-US" b="0" i="0" dirty="0">
                <a:solidFill>
                  <a:srgbClr val="D1D5DB"/>
                </a:solidFill>
                <a:effectLst/>
                <a:latin typeface="Söhne"/>
              </a:rPr>
              <a:t>R^2: 0.1303</a:t>
            </a:r>
          </a:p>
          <a:p>
            <a:pPr marL="742950" lvl="1" indent="-285750" algn="l">
              <a:buFont typeface="+mj-lt"/>
              <a:buAutoNum type="arabicPeriod"/>
            </a:pPr>
            <a:r>
              <a:rPr lang="en-US" b="0" i="0" dirty="0">
                <a:solidFill>
                  <a:srgbClr val="D1D5DB"/>
                </a:solidFill>
                <a:effectLst/>
                <a:latin typeface="Söhne"/>
              </a:rPr>
              <a:t>Notes: The Ridge Regression model provides similar results to Linear Regression, with a moderate MAE and R^2 score.</a:t>
            </a:r>
          </a:p>
          <a:p>
            <a:pPr algn="l">
              <a:buFont typeface="+mj-lt"/>
              <a:buAutoNum type="arabicPeriod"/>
            </a:pPr>
            <a:r>
              <a:rPr lang="en-US" b="1" i="0" dirty="0">
                <a:solidFill>
                  <a:srgbClr val="D1D5DB"/>
                </a:solidFill>
                <a:effectLst/>
                <a:latin typeface="Söhne"/>
              </a:rPr>
              <a:t>Gradient Boosting: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70,958.89</a:t>
            </a:r>
          </a:p>
          <a:p>
            <a:pPr marL="742950" lvl="1" indent="-285750" algn="l">
              <a:buFont typeface="+mj-lt"/>
              <a:buAutoNum type="arabicPeriod"/>
            </a:pPr>
            <a:r>
              <a:rPr lang="en-US" b="0" i="0" dirty="0">
                <a:solidFill>
                  <a:srgbClr val="D1D5DB"/>
                </a:solidFill>
                <a:effectLst/>
                <a:latin typeface="Söhne"/>
              </a:rPr>
              <a:t>R^2: -1.1019</a:t>
            </a:r>
          </a:p>
          <a:p>
            <a:pPr marL="742950" lvl="1" indent="-285750" algn="l">
              <a:buFont typeface="+mj-lt"/>
              <a:buAutoNum type="arabicPeriod"/>
            </a:pPr>
            <a:r>
              <a:rPr lang="en-US" b="0" i="0" dirty="0">
                <a:solidFill>
                  <a:srgbClr val="D1D5DB"/>
                </a:solidFill>
                <a:effectLst/>
                <a:latin typeface="Söhne"/>
              </a:rPr>
              <a:t>Notes: The Gradient Boosting model shows a significantly lower MAE, suggesting improved predictive accuracy. However, the negative R^2 score may indicate issues such as overfitting.</a:t>
            </a:r>
          </a:p>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14</a:t>
            </a:fld>
            <a:endParaRPr lang="en-US"/>
          </a:p>
        </p:txBody>
      </p:sp>
    </p:spTree>
    <p:extLst>
      <p:ext uri="{BB962C8B-B14F-4D97-AF65-F5344CB8AC3E}">
        <p14:creationId xmlns:p14="http://schemas.microsoft.com/office/powerpoint/2010/main" val="32699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11/3/23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1725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11/3/23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30662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11/3/23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4018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11/3/23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85361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11/3/23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128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11/3/23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03501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11/3/23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9823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11/3/23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24947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11/3/23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2724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11/3/23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4323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11/3/23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76025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11/3/23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301524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B62C-021A-D484-42D9-14A0CF910366}"/>
              </a:ext>
            </a:extLst>
          </p:cNvPr>
          <p:cNvPicPr>
            <a:picLocks noChangeAspect="1"/>
          </p:cNvPicPr>
          <p:nvPr/>
        </p:nvPicPr>
        <p:blipFill rotWithShape="1">
          <a:blip r:embed="rId3">
            <a:alphaModFix amt="60000"/>
            <a:extLst>
              <a:ext uri="{BEBA8EAE-BF5A-486C-A8C5-ECC9F3942E4B}">
                <a14:imgProps xmlns:a14="http://schemas.microsoft.com/office/drawing/2010/main">
                  <a14:imgLayer r:embed="rId4">
                    <a14:imgEffect>
                      <a14:sharpenSoften amount="-43000"/>
                    </a14:imgEffect>
                  </a14:imgLayer>
                </a14:imgProps>
              </a:ext>
            </a:extLst>
          </a:blip>
          <a:srcRect l="14021" r="25228" b="-1"/>
          <a:stretch/>
        </p:blipFill>
        <p:spPr>
          <a:xfrm>
            <a:off x="5947577" y="1"/>
            <a:ext cx="6244424" cy="6861147"/>
          </a:xfrm>
          <a:custGeom>
            <a:avLst/>
            <a:gdLst/>
            <a:ahLst/>
            <a:cxnLst/>
            <a:rect l="l" t="t" r="r" b="b"/>
            <a:pathLst>
              <a:path w="6244424" h="6861147">
                <a:moveTo>
                  <a:pt x="2178658" y="0"/>
                </a:moveTo>
                <a:lnTo>
                  <a:pt x="6244424" y="0"/>
                </a:lnTo>
                <a:lnTo>
                  <a:pt x="6244424" y="6858000"/>
                </a:lnTo>
                <a:lnTo>
                  <a:pt x="0" y="6861147"/>
                </a:lnTo>
                <a:close/>
              </a:path>
            </a:pathLst>
          </a:custGeom>
          <a:noFill/>
          <a:ln>
            <a:noFill/>
          </a:ln>
        </p:spPr>
      </p:pic>
      <p:pic>
        <p:nvPicPr>
          <p:cNvPr id="4" name="Picture 3" descr="1920x1080px | free download | HD wallpaper: Night skyline in Saigon ...">
            <a:extLst>
              <a:ext uri="{FF2B5EF4-FFF2-40B4-BE49-F238E27FC236}">
                <a16:creationId xmlns:a16="http://schemas.microsoft.com/office/drawing/2014/main" id="{F1E16A0B-8BBC-7017-DFF9-EA6C3E71B415}"/>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75000"/>
                    </a14:imgEffect>
                    <a14:imgEffect>
                      <a14:brightnessContrast bright="-39000"/>
                    </a14:imgEffect>
                  </a14:imgLayer>
                </a14:imgProps>
              </a:ext>
            </a:extLst>
          </a:blip>
          <a:srcRect l="6085" r="15109" b="1"/>
          <a:stretch/>
        </p:blipFill>
        <p:spPr>
          <a:xfrm>
            <a:off x="5976" y="-5948"/>
            <a:ext cx="8124955" cy="6881851"/>
          </a:xfrm>
          <a:custGeom>
            <a:avLst/>
            <a:gdLst/>
            <a:ahLst/>
            <a:cxnLst/>
            <a:rect l="l" t="t" r="r" b="b"/>
            <a:pathLst>
              <a:path w="8124955" h="6881851">
                <a:moveTo>
                  <a:pt x="0" y="0"/>
                </a:moveTo>
                <a:lnTo>
                  <a:pt x="8124955" y="0"/>
                </a:lnTo>
                <a:lnTo>
                  <a:pt x="5946298" y="6865948"/>
                </a:lnTo>
                <a:lnTo>
                  <a:pt x="0" y="6881851"/>
                </a:lnTo>
                <a:close/>
              </a:path>
            </a:pathLst>
          </a:custGeom>
          <a:noFill/>
          <a:ln>
            <a:noFill/>
          </a:ln>
        </p:spPr>
      </p:pic>
      <p:sp>
        <p:nvSpPr>
          <p:cNvPr id="5" name="TextBox 4">
            <a:extLst>
              <a:ext uri="{FF2B5EF4-FFF2-40B4-BE49-F238E27FC236}">
                <a16:creationId xmlns:a16="http://schemas.microsoft.com/office/drawing/2014/main" id="{F8229D82-065C-9267-649F-CBA763028644}"/>
              </a:ext>
            </a:extLst>
          </p:cNvPr>
          <p:cNvSpPr txBox="1"/>
          <p:nvPr/>
        </p:nvSpPr>
        <p:spPr>
          <a:xfrm>
            <a:off x="380751" y="3979383"/>
            <a:ext cx="6451953" cy="2231380"/>
          </a:xfrm>
          <a:prstGeom prst="rect">
            <a:avLst/>
          </a:prstGeom>
          <a:no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2400" b="1"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DATA 606: Capstone Project in Data Science</a:t>
            </a:r>
          </a:p>
          <a:p>
            <a:pPr>
              <a:spcBef>
                <a:spcPts val="1000"/>
              </a:spcBef>
            </a:pPr>
            <a:r>
              <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Professor: </a:t>
            </a:r>
            <a:r>
              <a:rPr lang="en-US" sz="2400" b="1" i="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Dr. </a:t>
            </a:r>
            <a:r>
              <a:rPr lang="en-US" sz="2400" b="1" i="0" dirty="0" err="1">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Chaojie</a:t>
            </a:r>
            <a:r>
              <a:rPr lang="en-US" sz="2400" b="1" i="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 (Jay) Wang</a:t>
            </a:r>
          </a:p>
          <a:p>
            <a:pPr>
              <a:spcBef>
                <a:spcPts val="1000"/>
              </a:spcBef>
            </a:pPr>
            <a:endPar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endParaRPr>
          </a:p>
          <a:p>
            <a:pPr>
              <a:spcBef>
                <a:spcPts val="1000"/>
              </a:spcBef>
            </a:pPr>
            <a:r>
              <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Author: Sriharsha Nemalikonda</a:t>
            </a:r>
          </a:p>
          <a:p>
            <a:pPr algn="l"/>
            <a:endParaRPr lang="en-US"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endParaRPr>
          </a:p>
        </p:txBody>
      </p:sp>
      <p:sp>
        <p:nvSpPr>
          <p:cNvPr id="2" name="Title"/>
          <p:cNvSpPr>
            <a:spLocks noGrp="1"/>
          </p:cNvSpPr>
          <p:nvPr>
            <p:ph type="ctrTitle"/>
          </p:nvPr>
        </p:nvSpPr>
        <p:spPr>
          <a:xfrm>
            <a:off x="150842" y="658985"/>
            <a:ext cx="7900785" cy="1285065"/>
          </a:xfrm>
          <a:effectLst>
            <a:glow>
              <a:schemeClr val="accent1">
                <a:alpha val="40000"/>
              </a:schemeClr>
            </a:glow>
            <a:reflection stA="27911" endPos="65000" dist="50800" dir="5400000" sy="-100000" algn="bl" rotWithShape="0"/>
          </a:effectLst>
        </p:spPr>
        <p:txBody>
          <a:bodyPr>
            <a:normAutofit fontScale="90000"/>
          </a:bodyPr>
          <a:lstStyle/>
          <a:p>
            <a:pPr algn="l"/>
            <a:r>
              <a:rPr lang="en-US" sz="5100" b="1" i="0">
                <a:solidFill>
                  <a:schemeClr val="bg2"/>
                </a:solidFill>
                <a:effectLst>
                  <a:glow>
                    <a:schemeClr val="accent6">
                      <a:lumMod val="20000"/>
                      <a:lumOff val="80000"/>
                    </a:schemeClr>
                  </a:glow>
                </a:effectLst>
                <a:latin typeface="Times New Roman"/>
                <a:cs typeface="Times New Roman"/>
              </a:rPr>
              <a:t>Real Estate Sales </a:t>
            </a:r>
            <a:r>
              <a:rPr lang="en-US" sz="5100" b="1" i="0">
                <a:solidFill>
                  <a:schemeClr val="bg2"/>
                </a:solidFill>
                <a:effectLst>
                  <a:glow>
                    <a:schemeClr val="accent6">
                      <a:lumMod val="20000"/>
                      <a:lumOff val="80000"/>
                    </a:schemeClr>
                  </a:glow>
                  <a:outerShdw blurRad="50800" dist="50800" dir="5400000" algn="ctr" rotWithShape="0">
                    <a:srgbClr val="000000">
                      <a:alpha val="65000"/>
                    </a:srgbClr>
                  </a:outerShdw>
                </a:effectLst>
                <a:latin typeface="Times New Roman"/>
                <a:cs typeface="Times New Roman"/>
              </a:rPr>
              <a:t>Data</a:t>
            </a:r>
            <a:r>
              <a:rPr lang="en-US" sz="5100" b="1" i="0">
                <a:solidFill>
                  <a:schemeClr val="bg2"/>
                </a:solidFill>
                <a:effectLst>
                  <a:glow>
                    <a:schemeClr val="accent6">
                      <a:lumMod val="20000"/>
                      <a:lumOff val="80000"/>
                    </a:schemeClr>
                  </a:glow>
                </a:effectLst>
                <a:latin typeface="Times New Roman"/>
                <a:cs typeface="Times New Roman"/>
              </a:rPr>
              <a:t> Analysis</a:t>
            </a:r>
            <a:endParaRPr lang="en-US" sz="5100" b="1" i="0" dirty="0">
              <a:solidFill>
                <a:schemeClr val="bg2"/>
              </a:solidFill>
              <a:effectLst>
                <a:glow>
                  <a:schemeClr val="accent6">
                    <a:lumMod val="20000"/>
                    <a:lumOff val="80000"/>
                  </a:schemeClr>
                </a:glow>
              </a:effectLst>
              <a:latin typeface="Times New Roman"/>
              <a:cs typeface="Times New Roman"/>
            </a:endParaRPr>
          </a:p>
        </p:txBody>
      </p:sp>
    </p:spTree>
    <p:extLst>
      <p:ext uri="{BB962C8B-B14F-4D97-AF65-F5344CB8AC3E}">
        <p14:creationId xmlns:p14="http://schemas.microsoft.com/office/powerpoint/2010/main" val="724016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Distribution of Residential Types</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690880" y="5344160"/>
            <a:ext cx="5006499"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Single families have a share of 73.1% properties.</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DC89CD88-8940-F460-D807-03FDE6A10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895073"/>
            <a:ext cx="9184640" cy="2726875"/>
          </a:xfrm>
          <a:prstGeom prst="rect">
            <a:avLst/>
          </a:prstGeom>
        </p:spPr>
      </p:pic>
    </p:spTree>
    <p:extLst>
      <p:ext uri="{BB962C8B-B14F-4D97-AF65-F5344CB8AC3E}">
        <p14:creationId xmlns:p14="http://schemas.microsoft.com/office/powerpoint/2010/main" val="1105175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Time Series Plot for Date Recorded</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11482695"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There has been an exponential increase of the properties bought between Feb 2005 to Aug 2005, followed by a decline.</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A graph showing a graph&#10;&#10;Description automatically generated">
            <a:extLst>
              <a:ext uri="{FF2B5EF4-FFF2-40B4-BE49-F238E27FC236}">
                <a16:creationId xmlns:a16="http://schemas.microsoft.com/office/drawing/2014/main" id="{613AD306-9DB4-EA6B-97B5-3E94091D6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 y="1674755"/>
            <a:ext cx="10901680" cy="3246190"/>
          </a:xfrm>
          <a:prstGeom prst="rect">
            <a:avLst/>
          </a:prstGeom>
        </p:spPr>
      </p:pic>
    </p:spTree>
    <p:extLst>
      <p:ext uri="{BB962C8B-B14F-4D97-AF65-F5344CB8AC3E}">
        <p14:creationId xmlns:p14="http://schemas.microsoft.com/office/powerpoint/2010/main" val="925302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Distribution of Assessed Values</a:t>
            </a: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6442789"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Higher the property assessed value lesser is that they are bought.</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A white rectangular object with blue text&#10;&#10;Description automatically generated with medium confidence">
            <a:extLst>
              <a:ext uri="{FF2B5EF4-FFF2-40B4-BE49-F238E27FC236}">
                <a16:creationId xmlns:a16="http://schemas.microsoft.com/office/drawing/2014/main" id="{075A0D63-A1A0-0839-E85E-1DBF068A8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350" y="2155201"/>
            <a:ext cx="10062210" cy="3142192"/>
          </a:xfrm>
          <a:prstGeom prst="rect">
            <a:avLst/>
          </a:prstGeom>
        </p:spPr>
      </p:pic>
    </p:spTree>
    <p:extLst>
      <p:ext uri="{BB962C8B-B14F-4D97-AF65-F5344CB8AC3E}">
        <p14:creationId xmlns:p14="http://schemas.microsoft.com/office/powerpoint/2010/main" val="3358994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947A91-2807-2B24-15E2-B784F23E2E48}"/>
              </a:ext>
            </a:extLst>
          </p:cNvPr>
          <p:cNvPicPr>
            <a:picLocks noChangeAspect="1"/>
          </p:cNvPicPr>
          <p:nvPr/>
        </p:nvPicPr>
        <p:blipFill rotWithShape="1">
          <a:blip r:embed="rId3">
            <a:alphaModFix amt="81000"/>
            <a:extLst>
              <a:ext uri="{BEBA8EAE-BF5A-486C-A8C5-ECC9F3942E4B}">
                <a14:imgProps xmlns:a14="http://schemas.microsoft.com/office/drawing/2010/main">
                  <a14:imgLayer r:embed="rId4">
                    <a14:imgEffect>
                      <a14:sharpenSoften amount="-40000"/>
                    </a14:imgEffect>
                  </a14:imgLayer>
                </a14:imgProps>
              </a:ext>
            </a:extLst>
          </a:blip>
          <a:srcRect l="27586" r="34315" b="6248"/>
          <a:stretch/>
        </p:blipFill>
        <p:spPr>
          <a:xfrm>
            <a:off x="0" y="0"/>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2" name="Title"/>
          <p:cNvSpPr>
            <a:spLocks noGrp="1"/>
          </p:cNvSpPr>
          <p:nvPr>
            <p:ph type="title"/>
          </p:nvPr>
        </p:nvSpPr>
        <p:spPr>
          <a:xfrm>
            <a:off x="1379760" y="327454"/>
            <a:ext cx="9432479" cy="1382233"/>
          </a:xfrm>
        </p:spPr>
        <p:txBody>
          <a:bodyPr>
            <a:normAutofit/>
          </a:bodyPr>
          <a:lstStyle/>
          <a:p>
            <a:r>
              <a:rPr lang="en-US" sz="3700" b="1" i="0" dirty="0">
                <a:latin typeface="Times New Roman" panose="02020603050405020304" pitchFamily="18" charset="0"/>
                <a:cs typeface="Times New Roman" panose="02020603050405020304" pitchFamily="18" charset="0"/>
              </a:rPr>
              <a:t>Model Training &amp; Selection</a:t>
            </a:r>
          </a:p>
        </p:txBody>
      </p:sp>
      <p:sp>
        <p:nvSpPr>
          <p:cNvPr id="3" name="Content Placeholder"/>
          <p:cNvSpPr>
            <a:spLocks noGrp="1"/>
          </p:cNvSpPr>
          <p:nvPr>
            <p:ph idx="1"/>
          </p:nvPr>
        </p:nvSpPr>
        <p:spPr>
          <a:xfrm>
            <a:off x="2162432" y="1709687"/>
            <a:ext cx="9432479" cy="4022650"/>
          </a:xfrm>
        </p:spPr>
        <p:txBody>
          <a:bodyPr>
            <a:normAutofit/>
          </a:bodyPr>
          <a:lstStyle/>
          <a:p>
            <a:pPr algn="l">
              <a:buFont typeface="Wingdings" pitchFamily="2" charset="2"/>
              <a:buChar char="ü"/>
            </a:pPr>
            <a:endParaRPr lang="en-US" b="0" i="0" dirty="0">
              <a:solidFill>
                <a:schemeClr val="tx1"/>
              </a:solidFill>
              <a:effectLst/>
              <a:latin typeface="Times New Roman" panose="02020603050405020304" pitchFamily="18" charset="0"/>
              <a:cs typeface="Times New Roman" panose="02020603050405020304" pitchFamily="18" charset="0"/>
            </a:endParaRP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Data cleaning and preprocessing are essential to prepare the dataset.</a:t>
            </a: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Data is divided into training and testing sets for model evaluation. </a:t>
            </a: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The ML models implemented are:</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Linear Regression, </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Ridge Regression </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Gradient Boosting Regressor.</a:t>
            </a:r>
            <a:endParaRPr lang="en-US" dirty="0">
              <a:solidFill>
                <a:schemeClr val="tx1"/>
              </a:solidFill>
              <a:latin typeface="Times New Roman" panose="02020603050405020304" pitchFamily="18" charset="0"/>
              <a:cs typeface="Times New Roman" panose="02020603050405020304" pitchFamily="18" charset="0"/>
            </a:endParaRPr>
          </a:p>
          <a:p>
            <a:pPr lvl="2">
              <a:buFont typeface="Wingdings" pitchFamily="2" charset="2"/>
              <a:buChar char="ü"/>
            </a:pPr>
            <a:endParaRPr lang="en-US" b="0" i="0" dirty="0">
              <a:solidFill>
                <a:schemeClr val="tx1"/>
              </a:solidFill>
              <a:effectLst/>
              <a:latin typeface="Times New Roman" panose="02020603050405020304" pitchFamily="18" charset="0"/>
              <a:cs typeface="Times New Roman" panose="02020603050405020304" pitchFamily="18" charset="0"/>
            </a:endParaRPr>
          </a:p>
          <a:p>
            <a:pPr lvl="1">
              <a:buFont typeface="Wingdings" pitchFamily="2" charset="2"/>
              <a:buChar char="ü"/>
            </a:pPr>
            <a:r>
              <a:rPr lang="en-US" dirty="0">
                <a:solidFill>
                  <a:schemeClr val="tx1"/>
                </a:solidFill>
                <a:latin typeface="Times New Roman" panose="02020603050405020304" pitchFamily="18" charset="0"/>
                <a:cs typeface="Times New Roman" panose="02020603050405020304" pitchFamily="18" charset="0"/>
              </a:rPr>
              <a:t>Features: </a:t>
            </a:r>
            <a:r>
              <a:rPr lang="en-US" sz="1800" dirty="0">
                <a:solidFill>
                  <a:schemeClr val="tx1"/>
                </a:solidFill>
                <a:latin typeface="Times New Roman" panose="02020603050405020304" pitchFamily="18" charset="0"/>
                <a:cs typeface="Times New Roman" panose="02020603050405020304" pitchFamily="18" charset="0"/>
              </a:rPr>
              <a:t>'List Year', 'Town', 'Assessed Value', 'Sales Ratio', 'Property Type', 'Residential Type’</a:t>
            </a:r>
          </a:p>
          <a:p>
            <a:pPr lvl="1">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Target: </a:t>
            </a:r>
            <a:r>
              <a:rPr lang="en-US" sz="1800" b="0" i="0" dirty="0">
                <a:solidFill>
                  <a:schemeClr val="tx1"/>
                </a:solidFill>
                <a:effectLst/>
                <a:latin typeface="Times New Roman" panose="02020603050405020304" pitchFamily="18" charset="0"/>
                <a:cs typeface="Times New Roman" panose="02020603050405020304" pitchFamily="18" charset="0"/>
              </a:rPr>
              <a:t>Sale Amount</a:t>
            </a:r>
            <a:endParaRPr lang="en-US"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377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01590" y="179173"/>
            <a:ext cx="10458090" cy="1382233"/>
          </a:xfrm>
        </p:spPr>
        <p:txBody>
          <a:bodyPr>
            <a:normAutofit/>
          </a:bodyPr>
          <a:lstStyle/>
          <a:p>
            <a:r>
              <a:rPr lang="en-US" sz="3600" b="1" i="0" dirty="0">
                <a:latin typeface="Times New Roman" panose="02020603050405020304" pitchFamily="18" charset="0"/>
                <a:cs typeface="Times New Roman" panose="02020603050405020304" pitchFamily="18" charset="0"/>
              </a:rPr>
              <a:t>Model Performance Comparison</a:t>
            </a:r>
          </a:p>
        </p:txBody>
      </p:sp>
      <p:pic>
        <p:nvPicPr>
          <p:cNvPr id="5" name="Picture 4" descr="A graph of a bar chart&#10;&#10;Description automatically generated with medium confidence">
            <a:extLst>
              <a:ext uri="{FF2B5EF4-FFF2-40B4-BE49-F238E27FC236}">
                <a16:creationId xmlns:a16="http://schemas.microsoft.com/office/drawing/2014/main" id="{9F6B3F01-98D9-0FE6-B68C-229C3882F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90" y="1246316"/>
            <a:ext cx="9616302" cy="3662022"/>
          </a:xfrm>
          <a:prstGeom prst="rect">
            <a:avLst/>
          </a:prstGeom>
        </p:spPr>
      </p:pic>
      <p:sp>
        <p:nvSpPr>
          <p:cNvPr id="7" name="TextBox 6">
            <a:extLst>
              <a:ext uri="{FF2B5EF4-FFF2-40B4-BE49-F238E27FC236}">
                <a16:creationId xmlns:a16="http://schemas.microsoft.com/office/drawing/2014/main" id="{21EE370E-4B8F-DF55-59E5-A31F2274EC71}"/>
              </a:ext>
            </a:extLst>
          </p:cNvPr>
          <p:cNvSpPr txBox="1"/>
          <p:nvPr/>
        </p:nvSpPr>
        <p:spPr>
          <a:xfrm>
            <a:off x="593125" y="5169928"/>
            <a:ext cx="10332700" cy="369332"/>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 Gradient Boosting model shows a significantly lower MAE, suggesting improved predictive accuracy.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91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438817E8-E0E7-3DAB-0FB2-C02DAE39E76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harpenSoften amount="-54000"/>
                    </a14:imgEffect>
                  </a14:imgLayer>
                </a14:imgProps>
              </a:ext>
            </a:extLst>
          </a:blip>
          <a:srcRect l="24488" r="27397"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a:effectLst>
            <a:glow>
              <a:schemeClr val="accent1"/>
            </a:glow>
          </a:effectLst>
        </p:spPr>
      </p:pic>
      <p:sp>
        <p:nvSpPr>
          <p:cNvPr id="3" name="Content Placeholder"/>
          <p:cNvSpPr>
            <a:spLocks noGrp="1"/>
          </p:cNvSpPr>
          <p:nvPr>
            <p:ph idx="1"/>
          </p:nvPr>
        </p:nvSpPr>
        <p:spPr>
          <a:xfrm>
            <a:off x="4127158" y="2301949"/>
            <a:ext cx="7257688" cy="4022650"/>
          </a:xfrm>
        </p:spPr>
        <p:txBody>
          <a:bodyPr>
            <a:normAutofit/>
          </a:bodyPr>
          <a:lstStyle/>
          <a:p>
            <a:pPr algn="l">
              <a:buFont typeface="Arial" panose="020B0604020202020204" pitchFamily="34" charset="0"/>
              <a:buChar char="•"/>
            </a:pPr>
            <a:r>
              <a:rPr lang="en-US" b="0" i="0" dirty="0">
                <a:solidFill>
                  <a:schemeClr val="tx1"/>
                </a:solidFill>
                <a:effectLst/>
                <a:latin typeface="-apple-system"/>
              </a:rPr>
              <a:t>There has been highest number of sales in 2004.</a:t>
            </a:r>
          </a:p>
          <a:p>
            <a:pPr algn="l">
              <a:buFont typeface="Arial" panose="020B0604020202020204" pitchFamily="34" charset="0"/>
              <a:buChar char="•"/>
            </a:pPr>
            <a:r>
              <a:rPr lang="en-US" b="0" i="0" dirty="0">
                <a:solidFill>
                  <a:schemeClr val="tx1"/>
                </a:solidFill>
                <a:effectLst/>
                <a:latin typeface="-apple-system"/>
              </a:rPr>
              <a:t>Most of the property values are in the range of 100K to 200K</a:t>
            </a:r>
          </a:p>
          <a:p>
            <a:pPr algn="l">
              <a:buFont typeface="Arial" panose="020B0604020202020204" pitchFamily="34" charset="0"/>
              <a:buChar char="•"/>
            </a:pPr>
            <a:r>
              <a:rPr lang="en-US" b="0" i="0" dirty="0">
                <a:solidFill>
                  <a:schemeClr val="tx1"/>
                </a:solidFill>
                <a:effectLst/>
                <a:latin typeface="-apple-system"/>
              </a:rPr>
              <a:t>Residential properties have a largest share with Single Family of 73% of all properties.</a:t>
            </a:r>
          </a:p>
          <a:p>
            <a:pPr algn="l">
              <a:buFont typeface="Arial" panose="020B0604020202020204" pitchFamily="34" charset="0"/>
              <a:buChar char="•"/>
            </a:pPr>
            <a:r>
              <a:rPr lang="en-US" b="0" i="0" dirty="0">
                <a:solidFill>
                  <a:schemeClr val="tx1"/>
                </a:solidFill>
                <a:effectLst/>
                <a:latin typeface="-apple-system"/>
              </a:rPr>
              <a:t>The sale value is more than the assessed value.</a:t>
            </a:r>
          </a:p>
          <a:p>
            <a:r>
              <a:rPr lang="en-US" b="0" i="0" dirty="0">
                <a:solidFill>
                  <a:schemeClr val="tx1"/>
                </a:solidFill>
                <a:effectLst/>
                <a:latin typeface="Times New Roman" panose="02020603050405020304" pitchFamily="18" charset="0"/>
                <a:cs typeface="Times New Roman" panose="02020603050405020304" pitchFamily="18" charset="0"/>
              </a:rPr>
              <a:t>Gradient Boosting Regressor is the effective ML model.</a:t>
            </a:r>
            <a:endParaRPr lang="en-US" dirty="0">
              <a:solidFill>
                <a:schemeClr val="tx1"/>
              </a:solidFill>
              <a:latin typeface="Times New Roman" panose="02020603050405020304" pitchFamily="18" charset="0"/>
              <a:cs typeface="Times New Roman" panose="02020603050405020304" pitchFamily="18" charset="0"/>
            </a:endParaRPr>
          </a:p>
          <a:p>
            <a:pPr lvl="0"/>
            <a:endParaRPr lang="en-US" dirty="0">
              <a:solidFill>
                <a:schemeClr val="tx1"/>
              </a:solidFill>
            </a:endParaRPr>
          </a:p>
        </p:txBody>
      </p:sp>
      <p:sp>
        <p:nvSpPr>
          <p:cNvPr id="2" name="Title"/>
          <p:cNvSpPr>
            <a:spLocks noGrp="1"/>
          </p:cNvSpPr>
          <p:nvPr>
            <p:ph type="title"/>
          </p:nvPr>
        </p:nvSpPr>
        <p:spPr>
          <a:xfrm>
            <a:off x="4636658" y="290384"/>
            <a:ext cx="6238688" cy="1382233"/>
          </a:xfrm>
        </p:spPr>
        <p:txBody>
          <a:bodyPr>
            <a:normAutofit/>
          </a:bodyPr>
          <a:lstStyle/>
          <a:p>
            <a:r>
              <a:rPr lang="en-US" sz="3600" b="1" i="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67788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4D78FE20-6617-6DBF-CF11-A68C936CC82D}"/>
              </a:ext>
            </a:extLst>
          </p:cNvPr>
          <p:cNvPicPr>
            <a:picLocks noChangeAspect="1"/>
          </p:cNvPicPr>
          <p:nvPr/>
        </p:nvPicPr>
        <p:blipFill rotWithShape="1">
          <a:blip r:embed="rId3"/>
          <a:srcRect t="1381" b="14349"/>
          <a:stretch/>
        </p:blipFill>
        <p:spPr>
          <a:xfrm>
            <a:off x="-1154" y="10"/>
            <a:ext cx="12192000" cy="6857990"/>
          </a:xfrm>
          <a:prstGeom prst="rect">
            <a:avLst/>
          </a:prstGeom>
        </p:spPr>
      </p:pic>
      <p:sp>
        <p:nvSpPr>
          <p:cNvPr id="48" name="Rectangle 47">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1522846" y="1264024"/>
            <a:ext cx="9144000" cy="2611940"/>
          </a:xfrm>
        </p:spPr>
        <p:txBody>
          <a:bodyPr vert="horz" lIns="91440" tIns="45720" rIns="91440" bIns="45720" rtlCol="0" anchor="b">
            <a:normAutofit/>
          </a:bodyPr>
          <a:lstStyle/>
          <a:p>
            <a:pPr algn="ctr"/>
            <a:r>
              <a:rPr lang="en-US" sz="5400" b="1" i="0" kern="1200" cap="all" baseline="0" dirty="0">
                <a:solidFill>
                  <a:srgbClr val="FFFFFF"/>
                </a:solidFill>
                <a:latin typeface="Times New Roman" panose="02020603050405020304" pitchFamily="18" charset="0"/>
                <a:cs typeface="Times New Roman" panose="02020603050405020304" pitchFamily="18" charset="0"/>
              </a:rPr>
              <a:t>Q&amp;A</a:t>
            </a:r>
          </a:p>
        </p:txBody>
      </p:sp>
    </p:spTree>
    <p:extLst>
      <p:ext uri="{BB962C8B-B14F-4D97-AF65-F5344CB8AC3E}">
        <p14:creationId xmlns:p14="http://schemas.microsoft.com/office/powerpoint/2010/main" val="1317240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Exclamation mark on a yellow background">
            <a:extLst>
              <a:ext uri="{FF2B5EF4-FFF2-40B4-BE49-F238E27FC236}">
                <a16:creationId xmlns:a16="http://schemas.microsoft.com/office/drawing/2014/main" id="{EA2B4BE1-AA80-6EAE-FC5F-3E1B0FACCA35}"/>
              </a:ext>
            </a:extLst>
          </p:cNvPr>
          <p:cNvPicPr>
            <a:picLocks noChangeAspect="1"/>
          </p:cNvPicPr>
          <p:nvPr/>
        </p:nvPicPr>
        <p:blipFill rotWithShape="1">
          <a:blip r:embed="rId3"/>
          <a:srcRect t="25000"/>
          <a:stretch/>
        </p:blipFill>
        <p:spPr>
          <a:xfrm>
            <a:off x="-1154" y="10"/>
            <a:ext cx="12192000" cy="6857990"/>
          </a:xfrm>
          <a:prstGeom prst="rect">
            <a:avLst/>
          </a:prstGeom>
        </p:spPr>
      </p:pic>
      <p:sp>
        <p:nvSpPr>
          <p:cNvPr id="52" name="Rectangle 51">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1522846" y="1264024"/>
            <a:ext cx="9144000" cy="2611940"/>
          </a:xfrm>
        </p:spPr>
        <p:txBody>
          <a:bodyPr vert="horz" lIns="91440" tIns="45720" rIns="91440" bIns="45720" rtlCol="0" anchor="b">
            <a:normAutofit/>
          </a:bodyPr>
          <a:lstStyle/>
          <a:p>
            <a:pPr algn="ctr"/>
            <a:r>
              <a:rPr lang="en-US" sz="5400" b="1" i="1" kern="1200" cap="all" baseline="0">
                <a:solidFill>
                  <a:srgbClr val="FFFFFF"/>
                </a:solidFill>
                <a:latin typeface="+mj-lt"/>
                <a:ea typeface="+mj-ea"/>
                <a:cs typeface="+mj-cs"/>
              </a:rPr>
              <a:t>Thank You</a:t>
            </a:r>
          </a:p>
        </p:txBody>
      </p:sp>
    </p:spTree>
    <p:extLst>
      <p:ext uri="{BB962C8B-B14F-4D97-AF65-F5344CB8AC3E}">
        <p14:creationId xmlns:p14="http://schemas.microsoft.com/office/powerpoint/2010/main" val="90794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5146159" y="685800"/>
            <a:ext cx="6238688" cy="1382233"/>
          </a:xfrm>
        </p:spPr>
        <p:txBody>
          <a:bodyPr>
            <a:normAutofit/>
          </a:bodyPr>
          <a:lstStyle/>
          <a:p>
            <a:r>
              <a:rPr lang="en-US" b="1" i="0">
                <a:latin typeface="Times New Roman" panose="02020603050405020304" pitchFamily="18" charset="0"/>
                <a:cs typeface="Times New Roman" panose="02020603050405020304" pitchFamily="18" charset="0"/>
              </a:rPr>
              <a:t>Project Background</a:t>
            </a:r>
          </a:p>
        </p:txBody>
      </p:sp>
      <p:pic>
        <p:nvPicPr>
          <p:cNvPr id="95" name="Picture 94" descr="Free photo: New Orleans, Louisiana, City - Free Image on Pixabay - 221301">
            <a:extLst>
              <a:ext uri="{FF2B5EF4-FFF2-40B4-BE49-F238E27FC236}">
                <a16:creationId xmlns:a16="http://schemas.microsoft.com/office/drawing/2014/main" id="{039F9483-8A89-F691-3E79-E57B9F8185EA}"/>
              </a:ext>
            </a:extLst>
          </p:cNvPr>
          <p:cNvPicPr>
            <a:picLocks noChangeAspect="1"/>
          </p:cNvPicPr>
          <p:nvPr/>
        </p:nvPicPr>
        <p:blipFill rotWithShape="1">
          <a:blip r:embed="rId3"/>
          <a:srcRect l="47379" r="2410"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cxnSp>
        <p:nvCxnSpPr>
          <p:cNvPr id="102" name="Straight Connector 10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a:extLst>
              <a:ext uri="{FF2B5EF4-FFF2-40B4-BE49-F238E27FC236}">
                <a16:creationId xmlns:a16="http://schemas.microsoft.com/office/drawing/2014/main" id="{08B4A307-993C-6941-3E4D-4B2B7661EFC6}"/>
              </a:ext>
            </a:extLst>
          </p:cNvPr>
          <p:cNvGraphicFramePr>
            <a:graphicFrameLocks noGrp="1"/>
          </p:cNvGraphicFramePr>
          <p:nvPr>
            <p:ph idx="1"/>
            <p:extLst>
              <p:ext uri="{D42A27DB-BD31-4B8C-83A1-F6EECF244321}">
                <p14:modId xmlns:p14="http://schemas.microsoft.com/office/powerpoint/2010/main" val="2917851943"/>
              </p:ext>
            </p:extLst>
          </p:nvPr>
        </p:nvGraphicFramePr>
        <p:xfrm>
          <a:off x="5146158" y="2301949"/>
          <a:ext cx="6238687" cy="4022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493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28159" y="122320"/>
            <a:ext cx="6238688" cy="1382233"/>
          </a:xfrm>
        </p:spPr>
        <p:txBody>
          <a:bodyPr>
            <a:normAutofit/>
          </a:bodyPr>
          <a:lstStyle/>
          <a:p>
            <a:r>
              <a:rPr lang="en-US" sz="3400" b="1" i="0" dirty="0">
                <a:latin typeface="Times New Roman" panose="02020603050405020304" pitchFamily="18" charset="0"/>
                <a:cs typeface="Times New Roman" panose="02020603050405020304" pitchFamily="18" charset="0"/>
              </a:rPr>
              <a:t>Data Dictionary</a:t>
            </a:r>
          </a:p>
        </p:txBody>
      </p:sp>
      <p:pic>
        <p:nvPicPr>
          <p:cNvPr id="4" name="Picture 3">
            <a:extLst>
              <a:ext uri="{FF2B5EF4-FFF2-40B4-BE49-F238E27FC236}">
                <a16:creationId xmlns:a16="http://schemas.microsoft.com/office/drawing/2014/main" id="{3CDE108D-ABC7-AA96-982B-646053697622}"/>
              </a:ext>
            </a:extLst>
          </p:cNvPr>
          <p:cNvPicPr>
            <a:picLocks noChangeAspect="1"/>
          </p:cNvPicPr>
          <p:nvPr/>
        </p:nvPicPr>
        <p:blipFill>
          <a:blip r:embed="rId3"/>
          <a:stretch>
            <a:fillRect/>
          </a:stretch>
        </p:blipFill>
        <p:spPr>
          <a:xfrm>
            <a:off x="1297999" y="1164235"/>
            <a:ext cx="9596001" cy="5342967"/>
          </a:xfrm>
          <a:prstGeom prst="rect">
            <a:avLst/>
          </a:prstGeom>
        </p:spPr>
      </p:pic>
    </p:spTree>
    <p:extLst>
      <p:ext uri="{BB962C8B-B14F-4D97-AF65-F5344CB8AC3E}">
        <p14:creationId xmlns:p14="http://schemas.microsoft.com/office/powerpoint/2010/main" val="4154515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143000" y="326525"/>
            <a:ext cx="9906000" cy="1382156"/>
          </a:xfrm>
        </p:spPr>
        <p:txBody>
          <a:bodyPr>
            <a:normAutofit/>
          </a:bodyPr>
          <a:lstStyle/>
          <a:p>
            <a:r>
              <a:rPr lang="en-US" sz="3400" b="1" i="0" dirty="0">
                <a:latin typeface="Times New Roman" panose="02020603050405020304" pitchFamily="18" charset="0"/>
                <a:cs typeface="Times New Roman" panose="02020603050405020304" pitchFamily="18" charset="0"/>
              </a:rPr>
              <a:t>Word</a:t>
            </a:r>
            <a:r>
              <a:rPr lang="en-US" dirty="0"/>
              <a:t> </a:t>
            </a:r>
            <a:r>
              <a:rPr lang="en-US" sz="3400" b="1" i="0" dirty="0">
                <a:latin typeface="Times New Roman" panose="02020603050405020304" pitchFamily="18" charset="0"/>
                <a:cs typeface="Times New Roman" panose="02020603050405020304" pitchFamily="18" charset="0"/>
              </a:rPr>
              <a:t>Cloud Visualization</a:t>
            </a:r>
          </a:p>
        </p:txBody>
      </p:sp>
      <p:sp>
        <p:nvSpPr>
          <p:cNvPr id="3" name="Content Placeholder"/>
          <p:cNvSpPr>
            <a:spLocks noGrp="1"/>
          </p:cNvSpPr>
          <p:nvPr>
            <p:ph idx="1"/>
          </p:nvPr>
        </p:nvSpPr>
        <p:spPr>
          <a:xfrm>
            <a:off x="315711" y="1977596"/>
            <a:ext cx="4794769" cy="2902807"/>
          </a:xfrm>
        </p:spPr>
        <p:txBody>
          <a:bodyPr>
            <a:normAutofit/>
          </a:bodyPr>
          <a:lstStyle/>
          <a:p>
            <a:pPr>
              <a:buFont typeface="Wingdings" pitchFamily="2" charset="2"/>
              <a:buChar char="ü"/>
            </a:pPr>
            <a:r>
              <a:rPr lang="en-US" sz="2000" dirty="0">
                <a:latin typeface="Times New Roman" panose="02020603050405020304" pitchFamily="18" charset="0"/>
                <a:cs typeface="Times New Roman" panose="02020603050405020304" pitchFamily="18" charset="0"/>
              </a:rPr>
              <a:t> Captures the most frequent terms in property remarks</a:t>
            </a:r>
          </a:p>
          <a:p>
            <a:pPr>
              <a:buFont typeface="Wingdings" pitchFamily="2" charset="2"/>
              <a:buChar char="ü"/>
            </a:pPr>
            <a:endParaRPr lang="en-US" sz="20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3C41B92-3445-520D-3B1E-F52B2DFB7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480" y="1419120"/>
            <a:ext cx="6969009" cy="3572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983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Assessed Value vs Sale Amount</a:t>
            </a:r>
            <a:endParaRPr lang="en-US" sz="36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02857EF-4595-3BDD-8B18-64DA3F794B21}"/>
              </a:ext>
            </a:extLst>
          </p:cNvPr>
          <p:cNvPicPr>
            <a:picLocks noChangeAspect="1"/>
          </p:cNvPicPr>
          <p:nvPr/>
        </p:nvPicPr>
        <p:blipFill>
          <a:blip r:embed="rId3"/>
          <a:stretch>
            <a:fillRect/>
          </a:stretch>
        </p:blipFill>
        <p:spPr>
          <a:xfrm>
            <a:off x="206751" y="1742913"/>
            <a:ext cx="11778498" cy="3586009"/>
          </a:xfrm>
          <a:prstGeom prst="rect">
            <a:avLst/>
          </a:prstGeom>
        </p:spPr>
      </p:pic>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7308411"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 sale amount almost coincides with the assessed values less than 40M.</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Number of Properties by Type</a:t>
            </a:r>
            <a:br>
              <a:rPr lang="en-US" sz="1400" b="1" i="0" dirty="0">
                <a:solidFill>
                  <a:srgbClr val="CCCCCC"/>
                </a:solidFill>
                <a:effectLst/>
                <a:latin typeface="-apple-system"/>
              </a:rPr>
            </a:b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589280" y="5489796"/>
            <a:ext cx="5132559"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Most of the properties are owned by single family.</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BC532BF-6C49-B5B9-8D1E-3B40C5D48F17}"/>
              </a:ext>
            </a:extLst>
          </p:cNvPr>
          <p:cNvPicPr>
            <a:picLocks noChangeAspect="1"/>
          </p:cNvPicPr>
          <p:nvPr/>
        </p:nvPicPr>
        <p:blipFill>
          <a:blip r:embed="rId3"/>
          <a:stretch>
            <a:fillRect/>
          </a:stretch>
        </p:blipFill>
        <p:spPr>
          <a:xfrm>
            <a:off x="518160" y="1378364"/>
            <a:ext cx="10673646" cy="3256697"/>
          </a:xfrm>
          <a:prstGeom prst="rect">
            <a:avLst/>
          </a:prstGeom>
        </p:spPr>
      </p:pic>
    </p:spTree>
    <p:extLst>
      <p:ext uri="{BB962C8B-B14F-4D97-AF65-F5344CB8AC3E}">
        <p14:creationId xmlns:p14="http://schemas.microsoft.com/office/powerpoint/2010/main" val="60806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Total Sales Amount Over Years</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7051930"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There has been sudden dips in properties sold in the year 2006 &amp; 2008.</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C1A0104-4539-4686-88FF-08A7595E3DDA}"/>
              </a:ext>
            </a:extLst>
          </p:cNvPr>
          <p:cNvPicPr>
            <a:picLocks noChangeAspect="1"/>
          </p:cNvPicPr>
          <p:nvPr/>
        </p:nvPicPr>
        <p:blipFill>
          <a:blip r:embed="rId3"/>
          <a:stretch>
            <a:fillRect/>
          </a:stretch>
        </p:blipFill>
        <p:spPr>
          <a:xfrm>
            <a:off x="661855" y="1549048"/>
            <a:ext cx="10940865" cy="3226152"/>
          </a:xfrm>
          <a:prstGeom prst="rect">
            <a:avLst/>
          </a:prstGeom>
        </p:spPr>
      </p:pic>
    </p:spTree>
    <p:extLst>
      <p:ext uri="{BB962C8B-B14F-4D97-AF65-F5344CB8AC3E}">
        <p14:creationId xmlns:p14="http://schemas.microsoft.com/office/powerpoint/2010/main" val="1501108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Bar Chart for List Year</a:t>
            </a: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5910592"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2004 observed an increase in properties sold in the market.</a:t>
            </a:r>
          </a:p>
          <a:p>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FF0344A-BF7E-CB9B-7E71-8660851DBDF8}"/>
              </a:ext>
            </a:extLst>
          </p:cNvPr>
          <p:cNvPicPr>
            <a:picLocks noChangeAspect="1"/>
          </p:cNvPicPr>
          <p:nvPr/>
        </p:nvPicPr>
        <p:blipFill>
          <a:blip r:embed="rId3"/>
          <a:stretch>
            <a:fillRect/>
          </a:stretch>
        </p:blipFill>
        <p:spPr>
          <a:xfrm>
            <a:off x="1005840" y="1895074"/>
            <a:ext cx="9464040" cy="2946405"/>
          </a:xfrm>
          <a:prstGeom prst="rect">
            <a:avLst/>
          </a:prstGeom>
        </p:spPr>
      </p:pic>
    </p:spTree>
    <p:extLst>
      <p:ext uri="{BB962C8B-B14F-4D97-AF65-F5344CB8AC3E}">
        <p14:creationId xmlns:p14="http://schemas.microsoft.com/office/powerpoint/2010/main" val="1299379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512841"/>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Histogram for Assessed Value</a:t>
            </a: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5557520"/>
            <a:ext cx="7308411"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 sale amount almost coincides with the assessed values less than 40M.</a:t>
            </a:r>
          </a:p>
          <a:p>
            <a:endParaRPr lang="en-US" dirty="0">
              <a:latin typeface="Times New Roman" panose="02020603050405020304" pitchFamily="18" charset="0"/>
              <a:cs typeface="Times New Roman" panose="02020603050405020304" pitchFamily="18" charset="0"/>
            </a:endParaRPr>
          </a:p>
        </p:txBody>
      </p:sp>
      <p:pic>
        <p:nvPicPr>
          <p:cNvPr id="16" name="Picture 15" descr="A graph with numbers and a green line&#10;&#10;Description automatically generated with medium confidence">
            <a:extLst>
              <a:ext uri="{FF2B5EF4-FFF2-40B4-BE49-F238E27FC236}">
                <a16:creationId xmlns:a16="http://schemas.microsoft.com/office/drawing/2014/main" id="{574FBF76-3BF7-387D-FC8B-C8A12418B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38" y="1694179"/>
            <a:ext cx="10239729" cy="3197627"/>
          </a:xfrm>
          <a:prstGeom prst="rect">
            <a:avLst/>
          </a:prstGeom>
        </p:spPr>
      </p:pic>
    </p:spTree>
    <p:extLst>
      <p:ext uri="{BB962C8B-B14F-4D97-AF65-F5344CB8AC3E}">
        <p14:creationId xmlns:p14="http://schemas.microsoft.com/office/powerpoint/2010/main" val="1398102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AngleLinesVTI">
  <a:themeElements>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0.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1.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2.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3.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4.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5.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6.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7.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2.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3.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4.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5.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6.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7.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8.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9.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1019</TotalTime>
  <Words>540</Words>
  <Application>Microsoft Macintosh PowerPoint</Application>
  <PresentationFormat>Widescreen</PresentationFormat>
  <Paragraphs>63</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-apple-system</vt:lpstr>
      <vt:lpstr>Arial</vt:lpstr>
      <vt:lpstr>Calibri</vt:lpstr>
      <vt:lpstr>Söhne</vt:lpstr>
      <vt:lpstr>Times New Roman</vt:lpstr>
      <vt:lpstr>Univers Condensed Light</vt:lpstr>
      <vt:lpstr>Walbaum Display Light</vt:lpstr>
      <vt:lpstr>Wingdings</vt:lpstr>
      <vt:lpstr>AngleLinesVTI</vt:lpstr>
      <vt:lpstr>Real Estate Sales Data Analysis</vt:lpstr>
      <vt:lpstr>Project Background</vt:lpstr>
      <vt:lpstr>Data Dictionary</vt:lpstr>
      <vt:lpstr>Word Cloud Visualization</vt:lpstr>
      <vt:lpstr>Assessed Value vs Sale Amount</vt:lpstr>
      <vt:lpstr>Number of Properties by Type </vt:lpstr>
      <vt:lpstr>Total Sales Amount Over Years</vt:lpstr>
      <vt:lpstr>Bar Chart for List Year</vt:lpstr>
      <vt:lpstr>Histogram for Assessed Value</vt:lpstr>
      <vt:lpstr>Distribution of Residential Types</vt:lpstr>
      <vt:lpstr>Time Series Plot for Date Recorded</vt:lpstr>
      <vt:lpstr>Distribution of Assessed Values</vt:lpstr>
      <vt:lpstr>Model Training &amp; Selection</vt:lpstr>
      <vt:lpstr>Model Performance Comparison</vt:lpstr>
      <vt:lpstr>Conclusion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Sriharsha Nemalikonda</cp:lastModifiedBy>
  <cp:revision>79</cp:revision>
  <dcterms:created xsi:type="dcterms:W3CDTF">2023-11-02T23:47:55Z</dcterms:created>
  <dcterms:modified xsi:type="dcterms:W3CDTF">2023-11-03T17:38:42Z</dcterms:modified>
</cp:coreProperties>
</file>